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293" r:id="rId3"/>
    <p:sldId id="294" r:id="rId4"/>
    <p:sldId id="292" r:id="rId5"/>
    <p:sldId id="270" r:id="rId6"/>
    <p:sldId id="285" r:id="rId7"/>
    <p:sldId id="286" r:id="rId8"/>
    <p:sldId id="287" r:id="rId9"/>
    <p:sldId id="289" r:id="rId10"/>
    <p:sldId id="297" r:id="rId11"/>
    <p:sldId id="295" r:id="rId12"/>
    <p:sldId id="296" r:id="rId13"/>
    <p:sldId id="291" r:id="rId14"/>
  </p:sldIdLst>
  <p:sldSz cx="9144000" cy="5143500" type="screen16x9"/>
  <p:notesSz cx="6858000" cy="9144000"/>
  <p:embeddedFontLst>
    <p:embeddedFont>
      <p:font typeface="Lora" panose="020B0604020202020204" charset="0"/>
      <p:regular r:id="rId16"/>
      <p:bold r:id="rId17"/>
      <p:italic r:id="rId18"/>
      <p:boldItalic r:id="rId19"/>
    </p:embeddedFont>
    <p:embeddedFont>
      <p:font typeface="Quattrocento Sans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492DBB6-C8DB-4D2A-A10E-DA5B5D2AAEFF}">
  <a:tblStyle styleId="{4492DBB6-C8DB-4D2A-A10E-DA5B5D2AAEF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68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5075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8366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5693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7607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4269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3770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2551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1954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167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1021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1933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600"/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" name="Shape 11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000000"/>
              </a:buClr>
              <a:buSzPct val="100000"/>
              <a:buNone/>
              <a:defRPr sz="1400">
                <a:highlight>
                  <a:srgbClr val="FFCD00"/>
                </a:highlight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400">
                <a:solidFill>
                  <a:schemeClr val="dk2"/>
                </a:solidFill>
                <a:highlight>
                  <a:srgbClr val="FFCD00"/>
                </a:highlight>
              </a:defRPr>
            </a:lvl9pPr>
          </a:lstStyle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" name="Shape 15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000"/>
            </a:lvl1pPr>
            <a:lvl2pPr lvl="1" rtl="0">
              <a:spcBef>
                <a:spcPts val="0"/>
              </a:spcBef>
              <a:buSzPct val="100000"/>
              <a:defRPr sz="3000"/>
            </a:lvl2pPr>
            <a:lvl3pPr lvl="2" rtl="0">
              <a:spcBef>
                <a:spcPts val="0"/>
              </a:spcBef>
              <a:buSzPct val="100000"/>
              <a:defRPr sz="3000"/>
            </a:lvl3pPr>
            <a:lvl4pPr lvl="3" rtl="0">
              <a:spcBef>
                <a:spcPts val="0"/>
              </a:spcBef>
              <a:buSzPct val="100000"/>
              <a:defRPr sz="3000"/>
            </a:lvl4pPr>
            <a:lvl5pPr lvl="4" rtl="0">
              <a:spcBef>
                <a:spcPts val="0"/>
              </a:spcBef>
              <a:buSzPct val="100000"/>
              <a:defRPr sz="3000"/>
            </a:lvl5pPr>
            <a:lvl6pPr lvl="5" rtl="0">
              <a:spcBef>
                <a:spcPts val="0"/>
              </a:spcBef>
              <a:buSzPct val="100000"/>
              <a:defRPr sz="3000"/>
            </a:lvl6pPr>
            <a:lvl7pPr lvl="6" rtl="0">
              <a:spcBef>
                <a:spcPts val="0"/>
              </a:spcBef>
              <a:buSzPct val="100000"/>
              <a:defRPr sz="3000"/>
            </a:lvl7pPr>
            <a:lvl8pPr lvl="7" rtl="0">
              <a:spcBef>
                <a:spcPts val="0"/>
              </a:spcBef>
              <a:buSzPct val="100000"/>
              <a:defRPr sz="3000"/>
            </a:lvl8pPr>
            <a:lvl9pPr lvl="8" rtl="0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cxnSp>
        <p:nvCxnSpPr>
          <p:cNvPr id="17" name="Shape 17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hape 54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5" name="Shape 55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5" name="Shape 2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6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rtl="0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20028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16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>
              <a:spcBef>
                <a:spcPts val="360"/>
              </a:spcBef>
              <a:buClr>
                <a:srgbClr val="FFCD00"/>
              </a:buClr>
              <a:buSzPct val="1000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buSzPct val="100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6" r:id="rId3"/>
    <p:sldLayoutId id="2147483659" r:id="rId4"/>
    <p:sldLayoutId id="2147483660" r:id="rId5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507532" y="1950725"/>
            <a:ext cx="5946430" cy="1021075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Power BI Academy</a:t>
            </a:r>
            <a:endParaRPr lang="en" dirty="0"/>
          </a:p>
        </p:txBody>
      </p:sp>
      <p:grpSp>
        <p:nvGrpSpPr>
          <p:cNvPr id="62" name="Shape 62"/>
          <p:cNvGrpSpPr/>
          <p:nvPr/>
        </p:nvGrpSpPr>
        <p:grpSpPr>
          <a:xfrm>
            <a:off x="1299165" y="3511424"/>
            <a:ext cx="215966" cy="342399"/>
            <a:chOff x="6718575" y="2318625"/>
            <a:chExt cx="256950" cy="407375"/>
          </a:xfrm>
        </p:grpSpPr>
        <p:sp>
          <p:nvSpPr>
            <p:cNvPr id="63" name="Shape 6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1026" name="Picture 2" descr="Header website 1000x150px Power BI Final">
            <a:extLst>
              <a:ext uri="{FF2B5EF4-FFF2-40B4-BE49-F238E27FC236}">
                <a16:creationId xmlns:a16="http://schemas.microsoft.com/office/drawing/2014/main" id="{B95DB5EB-F02C-417C-B6D2-B15C40309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2" y="22371"/>
            <a:ext cx="7387142" cy="110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Licentiestructuur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Power BI Premium: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-&gt; </a:t>
            </a:r>
            <a:r>
              <a:rPr lang="nl-NL" dirty="0" err="1"/>
              <a:t>Dedicated</a:t>
            </a:r>
            <a:r>
              <a:rPr lang="nl-NL" dirty="0"/>
              <a:t> </a:t>
            </a:r>
            <a:r>
              <a:rPr lang="nl-NL" dirty="0" err="1"/>
              <a:t>cloudomgeving</a:t>
            </a:r>
            <a:r>
              <a:rPr lang="nl-NL" dirty="0"/>
              <a:t> voor jouw organisatie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endParaRPr lang="nl-NL" dirty="0"/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Reporting Server: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-&gt; Niet in de </a:t>
            </a:r>
            <a:r>
              <a:rPr lang="nl-NL" dirty="0" err="1"/>
              <a:t>cloud</a:t>
            </a:r>
            <a:r>
              <a:rPr lang="nl-NL" dirty="0"/>
              <a:t> maar op eigen infrastructuur (is onderdeel van Power BI Premium)</a:t>
            </a: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74683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DISP</a:t>
            </a:r>
            <a:endParaRPr lang="en" dirty="0"/>
          </a:p>
        </p:txBody>
      </p:sp>
      <p:sp>
        <p:nvSpPr>
          <p:cNvPr id="100" name="Shape 100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7579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60BF891-2B3D-4314-9A00-867FBAC1E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96" y="968106"/>
            <a:ext cx="8893807" cy="320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91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 b="1" i="1" dirty="0">
                <a:latin typeface="Lora"/>
                <a:ea typeface="Lora"/>
                <a:cs typeface="Lora"/>
                <a:sym typeface="Lora"/>
              </a:rPr>
              <a:t>Wil je meer </a:t>
            </a:r>
            <a:r>
              <a:rPr lang="nl-NL" sz="2800" b="1" i="1" dirty="0">
                <a:latin typeface="Lora"/>
                <a:ea typeface="Lora"/>
                <a:cs typeface="Lora"/>
                <a:sym typeface="Lora"/>
              </a:rPr>
              <a:t>weten</a:t>
            </a:r>
            <a:r>
              <a:rPr lang="en" sz="2800" b="1" i="1" dirty="0">
                <a:latin typeface="Lora"/>
                <a:ea typeface="Lora"/>
                <a:cs typeface="Lora"/>
                <a:sym typeface="Lora"/>
              </a:rPr>
              <a:t> ?</a:t>
            </a:r>
          </a:p>
          <a:p>
            <a:pPr lvl="0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nl-NL" sz="1800" dirty="0">
                <a:solidFill>
                  <a:schemeClr val="dk1"/>
                </a:solidFill>
              </a:rPr>
              <a:t>Neem contact op via:</a:t>
            </a:r>
            <a:endParaRPr lang="en"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nl-NL" sz="1800" dirty="0">
                <a:solidFill>
                  <a:schemeClr val="dk1"/>
                </a:solidFill>
              </a:rPr>
              <a:t>jarno</a:t>
            </a:r>
            <a:r>
              <a:rPr lang="en" sz="1800" dirty="0">
                <a:solidFill>
                  <a:schemeClr val="dk1"/>
                </a:solidFill>
              </a:rPr>
              <a:t>@</a:t>
            </a:r>
            <a:r>
              <a:rPr lang="nl-NL" sz="1800" dirty="0">
                <a:solidFill>
                  <a:schemeClr val="dk1"/>
                </a:solidFill>
              </a:rPr>
              <a:t>powerbi-academy.nl</a:t>
            </a:r>
            <a:endParaRPr lang="en"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>
                <a:solidFill>
                  <a:schemeClr val="dk1"/>
                </a:solidFill>
              </a:rPr>
              <a:t>030 – 800 7257</a:t>
            </a:r>
          </a:p>
        </p:txBody>
      </p:sp>
      <p:cxnSp>
        <p:nvCxnSpPr>
          <p:cNvPr id="376" name="Shape 376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7" name="Shape 377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Power BI Academy</a:t>
            </a:r>
            <a:endParaRPr lang="en" dirty="0"/>
          </a:p>
        </p:txBody>
      </p:sp>
      <p:cxnSp>
        <p:nvCxnSpPr>
          <p:cNvPr id="378" name="Shape 378"/>
          <p:cNvCxnSpPr/>
          <p:nvPr/>
        </p:nvCxnSpPr>
        <p:spPr>
          <a:xfrm>
            <a:off x="5589800" y="1428750"/>
            <a:ext cx="3554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9" name="Shape 379"/>
          <p:cNvSpPr/>
          <p:nvPr/>
        </p:nvSpPr>
        <p:spPr>
          <a:xfrm>
            <a:off x="831925" y="859175"/>
            <a:ext cx="1139100" cy="113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80" name="Shape 380"/>
          <p:cNvGrpSpPr/>
          <p:nvPr/>
        </p:nvGrpSpPr>
        <p:grpSpPr>
          <a:xfrm>
            <a:off x="1148888" y="1190759"/>
            <a:ext cx="505722" cy="475767"/>
            <a:chOff x="5972700" y="2330200"/>
            <a:chExt cx="411625" cy="387275"/>
          </a:xfrm>
        </p:grpSpPr>
        <p:sp>
          <p:nvSpPr>
            <p:cNvPr id="381" name="Shape 381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58848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Trainingen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1 Fundamentals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2 Fundamentals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3 Advanced 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Power BI Level 4 Advanced DAX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0533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Consultancy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Begeleiding bij de implementatie van Power BI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vaststellen van de informatiebehoefte met behulp van onze zelf ontwikkelde DISP methode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ophalen en beschikbaar maken van de juiste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realiseren van rapportages en dashboards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Het reviewen van modellen en rapportages op een effectieve en efficiënte inrichting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/>
              <a:t>On site support bij het bouwen van rapportages en modellen</a:t>
            </a:r>
          </a:p>
          <a:p>
            <a:pPr marL="76200"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4927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Wat is Power BI?</a:t>
            </a:r>
            <a:endParaRPr lang="en" dirty="0"/>
          </a:p>
        </p:txBody>
      </p:sp>
      <p:sp>
        <p:nvSpPr>
          <p:cNvPr id="100" name="Shape 100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1429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C92F494-41AD-47E0-8032-B860DCC8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111" y="383614"/>
            <a:ext cx="3391786" cy="3830209"/>
          </a:xfrm>
          <a:prstGeom prst="rect">
            <a:avLst/>
          </a:prstGeom>
        </p:spPr>
      </p:pic>
      <p:sp>
        <p:nvSpPr>
          <p:cNvPr id="4" name="Pijl: rechts 3">
            <a:extLst>
              <a:ext uri="{FF2B5EF4-FFF2-40B4-BE49-F238E27FC236}">
                <a16:creationId xmlns:a16="http://schemas.microsoft.com/office/drawing/2014/main" id="{AECDF446-BF9C-4A88-9AF6-8CB812A9FABC}"/>
              </a:ext>
            </a:extLst>
          </p:cNvPr>
          <p:cNvSpPr/>
          <p:nvPr/>
        </p:nvSpPr>
        <p:spPr>
          <a:xfrm>
            <a:off x="773519" y="2216150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06EC654-1A7C-434F-9B1E-7351FC58CA72}"/>
              </a:ext>
            </a:extLst>
          </p:cNvPr>
          <p:cNvSpPr txBox="1"/>
          <p:nvPr/>
        </p:nvSpPr>
        <p:spPr>
          <a:xfrm>
            <a:off x="831411" y="2335575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Data transformeren</a:t>
            </a:r>
          </a:p>
        </p:txBody>
      </p:sp>
      <p:sp>
        <p:nvSpPr>
          <p:cNvPr id="29" name="Pijl: rechts 28">
            <a:extLst>
              <a:ext uri="{FF2B5EF4-FFF2-40B4-BE49-F238E27FC236}">
                <a16:creationId xmlns:a16="http://schemas.microsoft.com/office/drawing/2014/main" id="{598A953C-CB9B-493D-AD5C-40B2FA8F97B8}"/>
              </a:ext>
            </a:extLst>
          </p:cNvPr>
          <p:cNvSpPr/>
          <p:nvPr/>
        </p:nvSpPr>
        <p:spPr>
          <a:xfrm>
            <a:off x="778392" y="1551454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9AD0F1C-9C97-4103-AD42-B873C6EC05F1}"/>
              </a:ext>
            </a:extLst>
          </p:cNvPr>
          <p:cNvSpPr txBox="1"/>
          <p:nvPr/>
        </p:nvSpPr>
        <p:spPr>
          <a:xfrm>
            <a:off x="836284" y="1670879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Relaties leggen / DAX</a:t>
            </a:r>
          </a:p>
        </p:txBody>
      </p:sp>
      <p:sp>
        <p:nvSpPr>
          <p:cNvPr id="31" name="Pijl: rechts 30">
            <a:extLst>
              <a:ext uri="{FF2B5EF4-FFF2-40B4-BE49-F238E27FC236}">
                <a16:creationId xmlns:a16="http://schemas.microsoft.com/office/drawing/2014/main" id="{D3D00B05-83CB-4DA9-81CE-9D5035D9AA85}"/>
              </a:ext>
            </a:extLst>
          </p:cNvPr>
          <p:cNvSpPr/>
          <p:nvPr/>
        </p:nvSpPr>
        <p:spPr>
          <a:xfrm>
            <a:off x="779134" y="880543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A536BA39-19DC-4B5A-96F7-26FB4F8A805B}"/>
              </a:ext>
            </a:extLst>
          </p:cNvPr>
          <p:cNvSpPr txBox="1"/>
          <p:nvPr/>
        </p:nvSpPr>
        <p:spPr>
          <a:xfrm>
            <a:off x="837026" y="999968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err="1"/>
              <a:t>Presentatielaag</a:t>
            </a:r>
            <a:endParaRPr lang="nl-NL" sz="1100" dirty="0"/>
          </a:p>
        </p:txBody>
      </p:sp>
      <p:sp>
        <p:nvSpPr>
          <p:cNvPr id="33" name="Pijl: rechts 32">
            <a:extLst>
              <a:ext uri="{FF2B5EF4-FFF2-40B4-BE49-F238E27FC236}">
                <a16:creationId xmlns:a16="http://schemas.microsoft.com/office/drawing/2014/main" id="{7423CC54-B352-4D61-B1C6-FB50BE9B9D03}"/>
              </a:ext>
            </a:extLst>
          </p:cNvPr>
          <p:cNvSpPr/>
          <p:nvPr/>
        </p:nvSpPr>
        <p:spPr>
          <a:xfrm>
            <a:off x="773519" y="3377023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1A604FFB-BE58-49D3-B4FF-B38F4D04592C}"/>
              </a:ext>
            </a:extLst>
          </p:cNvPr>
          <p:cNvSpPr txBox="1"/>
          <p:nvPr/>
        </p:nvSpPr>
        <p:spPr>
          <a:xfrm>
            <a:off x="831411" y="3496448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Databronnen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A7EFE8A-3467-4148-95A8-90343F82B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180218"/>
            <a:ext cx="5011184" cy="3896482"/>
          </a:xfrm>
          <a:prstGeom prst="rect">
            <a:avLst/>
          </a:prstGeom>
        </p:spPr>
      </p:pic>
      <p:sp>
        <p:nvSpPr>
          <p:cNvPr id="30" name="Pijl: rechts 29">
            <a:extLst>
              <a:ext uri="{FF2B5EF4-FFF2-40B4-BE49-F238E27FC236}">
                <a16:creationId xmlns:a16="http://schemas.microsoft.com/office/drawing/2014/main" id="{530DAF09-D68A-4942-B0EF-828F79006CC9}"/>
              </a:ext>
            </a:extLst>
          </p:cNvPr>
          <p:cNvSpPr/>
          <p:nvPr/>
        </p:nvSpPr>
        <p:spPr>
          <a:xfrm>
            <a:off x="150629" y="466547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BC793E8-3DA8-420F-BEE4-2CB1526B180D}"/>
              </a:ext>
            </a:extLst>
          </p:cNvPr>
          <p:cNvSpPr txBox="1"/>
          <p:nvPr/>
        </p:nvSpPr>
        <p:spPr>
          <a:xfrm>
            <a:off x="208521" y="585972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Distribueren van model</a:t>
            </a:r>
          </a:p>
        </p:txBody>
      </p:sp>
      <p:sp>
        <p:nvSpPr>
          <p:cNvPr id="32" name="Pijl: rechts 31">
            <a:extLst>
              <a:ext uri="{FF2B5EF4-FFF2-40B4-BE49-F238E27FC236}">
                <a16:creationId xmlns:a16="http://schemas.microsoft.com/office/drawing/2014/main" id="{68CA1852-C02D-4D97-A77C-85849AEF87AD}"/>
              </a:ext>
            </a:extLst>
          </p:cNvPr>
          <p:cNvSpPr/>
          <p:nvPr/>
        </p:nvSpPr>
        <p:spPr>
          <a:xfrm>
            <a:off x="155576" y="1939117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A78CDFC-1F18-4882-A512-571D2A218386}"/>
              </a:ext>
            </a:extLst>
          </p:cNvPr>
          <p:cNvSpPr txBox="1"/>
          <p:nvPr/>
        </p:nvSpPr>
        <p:spPr>
          <a:xfrm>
            <a:off x="213468" y="2058542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Power BI Model</a:t>
            </a:r>
          </a:p>
        </p:txBody>
      </p:sp>
    </p:spTree>
    <p:extLst>
      <p:ext uri="{BB962C8B-B14F-4D97-AF65-F5344CB8AC3E}">
        <p14:creationId xmlns:p14="http://schemas.microsoft.com/office/powerpoint/2010/main" val="229579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03571DE-8750-49E5-82C1-586380C4B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100" y="207335"/>
            <a:ext cx="5049808" cy="3926515"/>
          </a:xfrm>
          <a:prstGeom prst="rect">
            <a:avLst/>
          </a:prstGeom>
        </p:spPr>
      </p:pic>
      <p:sp>
        <p:nvSpPr>
          <p:cNvPr id="5" name="Pijl: rechts 4">
            <a:extLst>
              <a:ext uri="{FF2B5EF4-FFF2-40B4-BE49-F238E27FC236}">
                <a16:creationId xmlns:a16="http://schemas.microsoft.com/office/drawing/2014/main" id="{23A9CDE3-4BAA-4175-817C-468F14FD8B9D}"/>
              </a:ext>
            </a:extLst>
          </p:cNvPr>
          <p:cNvSpPr/>
          <p:nvPr/>
        </p:nvSpPr>
        <p:spPr>
          <a:xfrm rot="10800000">
            <a:off x="6927373" y="1965920"/>
            <a:ext cx="2007781" cy="4981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954C635-083A-4A0A-B126-3A19F77ECFA2}"/>
              </a:ext>
            </a:extLst>
          </p:cNvPr>
          <p:cNvSpPr txBox="1"/>
          <p:nvPr/>
        </p:nvSpPr>
        <p:spPr>
          <a:xfrm>
            <a:off x="7437150" y="2085345"/>
            <a:ext cx="1708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err="1"/>
              <a:t>Realtime</a:t>
            </a:r>
            <a:r>
              <a:rPr lang="nl-NL" sz="1100" dirty="0"/>
              <a:t> inzicht</a:t>
            </a:r>
          </a:p>
        </p:txBody>
      </p:sp>
    </p:spTree>
    <p:extLst>
      <p:ext uri="{BB962C8B-B14F-4D97-AF65-F5344CB8AC3E}">
        <p14:creationId xmlns:p14="http://schemas.microsoft.com/office/powerpoint/2010/main" val="222175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nl-NL" dirty="0"/>
              <a:t>Licentie structuur</a:t>
            </a:r>
            <a:endParaRPr lang="en" dirty="0"/>
          </a:p>
        </p:txBody>
      </p:sp>
      <p:sp>
        <p:nvSpPr>
          <p:cNvPr id="100" name="Shape 100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40627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nl-NL" dirty="0"/>
              <a:t>Licentiestructuur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06351" y="1637735"/>
            <a:ext cx="8778161" cy="311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Power BI Desktop -&gt; gratis te downloaden</a:t>
            </a:r>
            <a:endParaRPr lang="en" dirty="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Power BI Online -&gt; is opgenomen in office 365 licentie</a:t>
            </a: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Power BI App -&gt; gratis te downloaden</a:t>
            </a:r>
            <a:endParaRPr lang="en" dirty="0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r>
              <a:rPr lang="nl-NL" dirty="0"/>
              <a:t>De functionaliteit om dashboards en rapportages te distribueren is opgenomen in een pro-licentie. Deze kost EUR 8,40 per gebruiker per maand.</a:t>
            </a:r>
            <a:endParaRPr dirty="0"/>
          </a:p>
        </p:txBody>
      </p:sp>
      <p:grpSp>
        <p:nvGrpSpPr>
          <p:cNvPr id="112" name="Shape 11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3" name="Shape 1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35604264"/>
      </p:ext>
    </p:extLst>
  </p:cSld>
  <p:clrMapOvr>
    <a:masterClrMapping/>
  </p:clrMapOvr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212</Words>
  <Application>Microsoft Office PowerPoint</Application>
  <PresentationFormat>Diavoorstelling (16:9)</PresentationFormat>
  <Paragraphs>44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Lora</vt:lpstr>
      <vt:lpstr>Quattrocento Sans</vt:lpstr>
      <vt:lpstr>Arial</vt:lpstr>
      <vt:lpstr>Viola template</vt:lpstr>
      <vt:lpstr>Power BI Academy</vt:lpstr>
      <vt:lpstr>Trainingen</vt:lpstr>
      <vt:lpstr>Consultancy</vt:lpstr>
      <vt:lpstr>Wat is Power BI?</vt:lpstr>
      <vt:lpstr>PowerPoint-presentatie</vt:lpstr>
      <vt:lpstr>PowerPoint-presentatie</vt:lpstr>
      <vt:lpstr>PowerPoint-presentatie</vt:lpstr>
      <vt:lpstr>Licentie structuur</vt:lpstr>
      <vt:lpstr>Licentiestructuur</vt:lpstr>
      <vt:lpstr>Licentiestructuur</vt:lpstr>
      <vt:lpstr>DISP</vt:lpstr>
      <vt:lpstr>PowerPoint-presentatie</vt:lpstr>
      <vt:lpstr>Power BI Academy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Jarno Visser</dc:creator>
  <cp:lastModifiedBy>Jarno Visser</cp:lastModifiedBy>
  <cp:revision>12</cp:revision>
  <dcterms:modified xsi:type="dcterms:W3CDTF">2018-11-23T19:38:11Z</dcterms:modified>
</cp:coreProperties>
</file>